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62" r:id="rId3"/>
    <p:sldId id="263" r:id="rId4"/>
    <p:sldId id="264" r:id="rId5"/>
    <p:sldId id="265" r:id="rId6"/>
    <p:sldId id="266" r:id="rId7"/>
    <p:sldId id="292" r:id="rId8"/>
    <p:sldId id="293" r:id="rId9"/>
    <p:sldId id="294" r:id="rId10"/>
    <p:sldId id="295" r:id="rId11"/>
    <p:sldId id="296" r:id="rId12"/>
    <p:sldId id="297" r:id="rId13"/>
    <p:sldId id="267" r:id="rId14"/>
    <p:sldId id="269" r:id="rId15"/>
    <p:sldId id="270" r:id="rId16"/>
    <p:sldId id="29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9" r:id="rId32"/>
    <p:sldId id="290" r:id="rId33"/>
    <p:sldId id="299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880" autoAdjust="0"/>
    <p:restoredTop sz="94660"/>
  </p:normalViewPr>
  <p:slideViewPr>
    <p:cSldViewPr>
      <p:cViewPr varScale="1">
        <p:scale>
          <a:sx n="92" d="100"/>
          <a:sy n="92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7DCE2-FE51-084C-B94F-8048C7335CB0}" type="datetimeFigureOut">
              <a:rPr lang="fr-FR" smtClean="0"/>
              <a:t>17/10/16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E0532-CFE3-414B-A37B-C022BBB1CC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872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B1D69-CFF5-B74E-ADF6-1B070C3BDC06}" type="datetimeFigureOut">
              <a:rPr lang="fr-FR" smtClean="0"/>
              <a:t>17/10/16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DB9ED-6EFD-6F4E-AF2A-FEAE2C488C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84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1C1F-3EF2-4869-A0FA-9FD3D2835F8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0885-4D5A-D848-BD83-03DE8A9E15B3}" type="datetime1">
              <a:rPr lang="fr-FR" smtClean="0"/>
              <a:t>17/10/16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5D81-0A84-5847-9592-D9290DC579A6}" type="datetime1">
              <a:rPr lang="fr-FR" smtClean="0"/>
              <a:t>17/10/16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B434-22C9-5B44-8E74-088B4FF5AEAB}" type="datetime1">
              <a:rPr lang="fr-FR" smtClean="0"/>
              <a:t>17/10/16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5D62-B406-B444-A09A-BDA6F1C83F16}" type="datetime1">
              <a:rPr lang="fr-FR" smtClean="0"/>
              <a:t>17/10/16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DC1-B68D-F84C-8F08-2254ED7EB8D5}" type="datetime1">
              <a:rPr lang="fr-FR" smtClean="0"/>
              <a:t>17/10/16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9514-DC7F-A64E-8963-37C27E159650}" type="datetime1">
              <a:rPr lang="fr-FR" smtClean="0"/>
              <a:t>17/10/16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241-22AC-6B4D-81AD-F7A78CE4DDAC}" type="datetime1">
              <a:rPr lang="fr-FR" smtClean="0"/>
              <a:t>17/10/16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1A0-E27E-4347-AF25-5BCECBFB3D53}" type="datetime1">
              <a:rPr lang="fr-FR" smtClean="0"/>
              <a:t>17/10/16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DCCB-B668-CB47-8BAE-8986DE0271F7}" type="datetime1">
              <a:rPr lang="fr-FR" smtClean="0"/>
              <a:t>17/10/16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250D-7624-2443-8767-854A4FF520F2}" type="datetime1">
              <a:rPr lang="fr-FR" smtClean="0"/>
              <a:t>17/10/16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EE67-BA00-BF44-B044-4DFF231ADC3F}" type="datetime1">
              <a:rPr lang="fr-FR" smtClean="0"/>
              <a:t>17/10/16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1074-6B64-794D-B412-FDB727DD2716}" type="datetime1">
              <a:rPr lang="fr-FR" smtClean="0"/>
              <a:t>17/10/16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Action 2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C9C1-AC0C-4F80-9F45-09871F6606C4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692696"/>
            <a:ext cx="9117521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25"/>
          <p:cNvGrpSpPr/>
          <p:nvPr/>
        </p:nvGrpSpPr>
        <p:grpSpPr>
          <a:xfrm>
            <a:off x="5364088" y="908721"/>
            <a:ext cx="3600400" cy="4176464"/>
            <a:chOff x="4716016" y="908720"/>
            <a:chExt cx="4427984" cy="4968553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30000"/>
            </a:blip>
            <a:srcRect/>
            <a:stretch>
              <a:fillRect/>
            </a:stretch>
          </p:blipFill>
          <p:spPr bwMode="auto">
            <a:xfrm>
              <a:off x="4716016" y="908720"/>
              <a:ext cx="4427984" cy="2769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02662" y="3352270"/>
              <a:ext cx="4091743" cy="2525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Parallélogramme 12"/>
            <p:cNvSpPr/>
            <p:nvPr/>
          </p:nvSpPr>
          <p:spPr>
            <a:xfrm>
              <a:off x="5397973" y="3356993"/>
              <a:ext cx="3324541" cy="2520280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100" b="1" i="1" cap="small" dirty="0" smtClean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Des Opportunités </a:t>
              </a:r>
            </a:p>
            <a:p>
              <a:pPr>
                <a:lnSpc>
                  <a:spcPct val="150000"/>
                </a:lnSpc>
              </a:pPr>
              <a:r>
                <a:rPr lang="fr-FR" sz="1100" b="1" i="1" cap="small" dirty="0" smtClean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 Coopération </a:t>
              </a:r>
              <a:endParaRPr lang="fr-FR" sz="1100" b="1" i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100" b="1" i="1" cap="small" dirty="0" smtClean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dans l’Enseignement Supérieur </a:t>
              </a:r>
              <a:endParaRPr lang="fr-FR" sz="1100" b="1" i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100" b="1" i="1" cap="small" dirty="0" smtClean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à l’Echelle Mondiale</a:t>
              </a:r>
            </a:p>
            <a:p>
              <a:pPr>
                <a:lnSpc>
                  <a:spcPct val="150000"/>
                </a:lnSpc>
              </a:pPr>
              <a:endParaRPr lang="fr-FR" sz="500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fr-FR" sz="1050" b="1" i="1" dirty="0" smtClean="0">
                  <a:solidFill>
                    <a:srgbClr val="0070C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2014-2020</a:t>
              </a:r>
            </a:p>
            <a:p>
              <a:endParaRPr lang="fr-FR" sz="7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endParaRPr lang="fr-FR" sz="105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r>
                <a:rPr lang="fr-FR" sz="1100" b="1" dirty="0" smtClean="0">
                  <a:solidFill>
                    <a:srgbClr val="0070C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    </a:t>
              </a:r>
            </a:p>
            <a:p>
              <a:endParaRPr lang="fr-FR" sz="105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0" y="1340768"/>
            <a:ext cx="5400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800" b="1" dirty="0" smtClean="0">
                <a:ea typeface="ＭＳ 明朝"/>
                <a:cs typeface="Arial"/>
              </a:rPr>
              <a:t>Indications </a:t>
            </a:r>
            <a:r>
              <a:rPr lang="fr-FR" sz="4800" b="1" dirty="0">
                <a:ea typeface="ＭＳ 明朝"/>
                <a:cs typeface="Arial"/>
              </a:rPr>
              <a:t>pratiques</a:t>
            </a:r>
            <a:endParaRPr lang="fr-FR" sz="4800" dirty="0">
              <a:latin typeface="Cambria"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4800" b="1" dirty="0">
                <a:ea typeface="ＭＳ 明朝"/>
                <a:cs typeface="Arial"/>
              </a:rPr>
              <a:t>Pour la soumission d’un projet </a:t>
            </a:r>
            <a:endParaRPr lang="fr-FR" sz="4800" b="1" dirty="0" smtClean="0">
              <a:ea typeface="ＭＳ 明朝"/>
              <a:cs typeface="Arial"/>
            </a:endParaRPr>
          </a:p>
          <a:p>
            <a:pPr algn="ctr">
              <a:spcAft>
                <a:spcPts val="0"/>
              </a:spcAft>
            </a:pPr>
            <a:endParaRPr lang="fr-FR" sz="4800" dirty="0">
              <a:latin typeface="Cambria"/>
              <a:ea typeface="ＭＳ 明朝"/>
              <a:cs typeface="Times New Roman"/>
            </a:endParaRPr>
          </a:p>
          <a:p>
            <a:pPr marL="266700"/>
            <a:r>
              <a:rPr lang="fr-FR" sz="3200" b="1" dirty="0" smtClean="0">
                <a:solidFill>
                  <a:srgbClr val="2B3841"/>
                </a:solidFill>
                <a:latin typeface="Gill Sans MT" pitchFamily="34" charset="0"/>
              </a:rPr>
              <a:t>Fouad M. </a:t>
            </a:r>
            <a:r>
              <a:rPr lang="fr-FR" sz="3200" b="1" dirty="0" err="1" smtClean="0">
                <a:solidFill>
                  <a:srgbClr val="2B3841"/>
                </a:solidFill>
                <a:latin typeface="Gill Sans MT" pitchFamily="34" charset="0"/>
              </a:rPr>
              <a:t>Ammor</a:t>
            </a:r>
            <a:endParaRPr lang="fr-FR" sz="3200" b="1" dirty="0" smtClean="0">
              <a:solidFill>
                <a:srgbClr val="2B3841"/>
              </a:solidFill>
              <a:latin typeface="Gill Sans MT" pitchFamily="34" charset="0"/>
            </a:endParaRPr>
          </a:p>
          <a:p>
            <a:endParaRPr lang="fr-FR" sz="4400" b="1" dirty="0" smtClean="0">
              <a:solidFill>
                <a:srgbClr val="2B3841"/>
              </a:solidFill>
              <a:latin typeface="Gill Sans MT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372200" y="2924944"/>
            <a:ext cx="16401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r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D319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a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9ED6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m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u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Verdana" pitchFamily="34" charset="0"/>
                <a:ea typeface="MS Mincho" pitchFamily="49" charset="-128"/>
                <a:cs typeface="Arial" pitchFamily="34" charset="0"/>
              </a:rPr>
              <a:t>+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007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36512" y="68340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ill Sans MT" pitchFamily="34" charset="0"/>
              </a:rPr>
              <a:t>NEO -Maroc</a:t>
            </a:r>
            <a:endParaRPr lang="fr-FR" sz="1600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5447" y="-21585"/>
            <a:ext cx="1481104" cy="7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1763688" y="-27384"/>
            <a:ext cx="7380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Gill Sans MT" pitchFamily="34" charset="0"/>
              </a:rPr>
              <a:t>Action Clé </a:t>
            </a:r>
            <a:r>
              <a:rPr lang="fr-FR" sz="3600" b="1" dirty="0" smtClean="0">
                <a:solidFill>
                  <a:schemeClr val="bg1"/>
                </a:solidFill>
                <a:latin typeface="Gill Sans MT" pitchFamily="34" charset="0"/>
              </a:rPr>
              <a:t>2 </a:t>
            </a:r>
            <a:r>
              <a:rPr lang="fr-FR" sz="2400" b="1" dirty="0" smtClean="0">
                <a:solidFill>
                  <a:schemeClr val="bg1"/>
                </a:solidFill>
                <a:latin typeface="Gill Sans MT" pitchFamily="34" charset="0"/>
              </a:rPr>
              <a:t>Renforcement Institutionnel   </a:t>
            </a:r>
          </a:p>
          <a:p>
            <a:r>
              <a:rPr lang="fr-FR" sz="3600" b="1" dirty="0" err="1" smtClean="0">
                <a:solidFill>
                  <a:schemeClr val="bg1"/>
                </a:solidFill>
                <a:latin typeface="Gill Sans MT" pitchFamily="34" charset="0"/>
              </a:rPr>
              <a:t>Re</a:t>
            </a:r>
            <a:endParaRPr lang="fr-FR" sz="36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6295" y="6425952"/>
            <a:ext cx="2016224" cy="53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3F4E5B"/>
                </a:solidFill>
                <a:ea typeface="MS Mincho" pitchFamily="49" charset="-128"/>
                <a:cs typeface="Arial" pitchFamily="34" charset="0"/>
              </a:rPr>
              <a:t>Bureau</a:t>
            </a:r>
            <a:r>
              <a:rPr lang="fr-FR" sz="1200" b="1" dirty="0" smtClean="0">
                <a:solidFill>
                  <a:srgbClr val="008080"/>
                </a:solidFill>
                <a:ea typeface="MS Mincho" pitchFamily="49" charset="-128"/>
                <a:cs typeface="Arial" pitchFamily="34" charset="0"/>
              </a:rPr>
              <a:t> E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r</a:t>
            </a:r>
            <a:r>
              <a:rPr lang="fr-FR" sz="1200" b="1" dirty="0" smtClean="0">
                <a:solidFill>
                  <a:srgbClr val="FFD319"/>
                </a:solidFill>
                <a:ea typeface="MS Mincho" pitchFamily="49" charset="-128"/>
                <a:cs typeface="Arial" pitchFamily="34" charset="0"/>
              </a:rPr>
              <a:t>a</a:t>
            </a:r>
            <a:r>
              <a:rPr lang="fr-FR" sz="1200" b="1" dirty="0" smtClean="0">
                <a:solidFill>
                  <a:srgbClr val="FF3300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009ED6"/>
                </a:solidFill>
                <a:ea typeface="MS Mincho" pitchFamily="49" charset="-128"/>
                <a:cs typeface="Arial" pitchFamily="34" charset="0"/>
              </a:rPr>
              <a:t>m</a:t>
            </a:r>
            <a:r>
              <a:rPr lang="fr-FR" sz="1200" b="1" dirty="0" smtClean="0">
                <a:solidFill>
                  <a:srgbClr val="5F497A"/>
                </a:solidFill>
                <a:ea typeface="MS Mincho" pitchFamily="49" charset="-128"/>
                <a:cs typeface="Arial" pitchFamily="34" charset="0"/>
              </a:rPr>
              <a:t>u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595959"/>
                </a:solidFill>
                <a:ea typeface="MS Mincho" pitchFamily="49" charset="-128"/>
                <a:cs typeface="Arial" pitchFamily="34" charset="0"/>
              </a:rPr>
              <a:t>+</a:t>
            </a:r>
            <a:endParaRPr lang="fr-F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tx1"/>
                </a:solidFill>
                <a:cs typeface="Arial" pitchFamily="34" charset="0"/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Maroc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18" name="Image 17" descr="Résultat de recherche d'images pour &quot;logo UE&quot;"/>
          <p:cNvPicPr/>
          <p:nvPr/>
        </p:nvPicPr>
        <p:blipFill>
          <a:blip r:embed="rId6" cstate="print">
            <a:lum bright="-10000"/>
          </a:blip>
          <a:srcRect/>
          <a:stretch>
            <a:fillRect/>
          </a:stretch>
        </p:blipFill>
        <p:spPr bwMode="auto">
          <a:xfrm>
            <a:off x="3648255" y="6486085"/>
            <a:ext cx="226657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Image associé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96322" y="6486843"/>
            <a:ext cx="221525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0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domaines de coopération prioritaires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Coopération Université-Entreprise et la problématique de l’employabilité</a:t>
            </a: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Basculement du système modulaire et système de crédits</a:t>
            </a: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Processus Assurance-qualité</a:t>
            </a: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Internationalisation </a:t>
            </a:r>
            <a:r>
              <a:rPr lang="fr-FR" sz="3200" dirty="0" smtClean="0"/>
              <a:t>des institutions de l’enseignement supérieur</a:t>
            </a: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100" dirty="0" smtClean="0"/>
              <a:t>Introduction</a:t>
            </a:r>
            <a:r>
              <a:rPr lang="fr-FR" sz="3200" dirty="0" smtClean="0"/>
              <a:t> </a:t>
            </a:r>
            <a:r>
              <a:rPr lang="fr-FR" sz="3200" dirty="0" smtClean="0"/>
              <a:t>de nouveaux curricula </a:t>
            </a:r>
            <a:endParaRPr lang="fr-FR" sz="32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72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fr-FR" sz="4000" dirty="0" smtClean="0"/>
              <a:t>Renforcement de la gouvernance en relation avec le Système 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fr-FR" sz="4000" dirty="0" smtClean="0"/>
              <a:t>Recherche et capacités innovantes;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fr-FR" sz="4000" dirty="0" err="1" smtClean="0"/>
              <a:t>Research</a:t>
            </a:r>
            <a:r>
              <a:rPr lang="fr-FR" sz="4000" dirty="0" smtClean="0"/>
              <a:t> </a:t>
            </a:r>
            <a:r>
              <a:rPr lang="fr-FR" sz="4000" dirty="0" smtClean="0"/>
              <a:t>and </a:t>
            </a:r>
            <a:r>
              <a:rPr lang="fr-FR" sz="4000" dirty="0" err="1" smtClean="0"/>
              <a:t>innovative</a:t>
            </a:r>
            <a:r>
              <a:rPr lang="fr-FR" sz="4000" dirty="0" smtClean="0"/>
              <a:t> </a:t>
            </a:r>
            <a:r>
              <a:rPr lang="fr-FR" sz="4000" dirty="0" err="1" smtClean="0"/>
              <a:t>capacities</a:t>
            </a:r>
            <a:r>
              <a:rPr lang="fr-FR" sz="4000" dirty="0" smtClean="0"/>
              <a:t>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fr-FR" sz="4000" dirty="0" smtClean="0"/>
              <a:t>L’apprentissage tout le long de la vie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27353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La géologie </a:t>
            </a:r>
            <a:endParaRPr lang="fr-FR" sz="4800" dirty="0" smtClean="0"/>
          </a:p>
          <a:p>
            <a:r>
              <a:rPr lang="fr-FR" sz="4800" dirty="0" smtClean="0"/>
              <a:t>Les </a:t>
            </a:r>
            <a:r>
              <a:rPr lang="fr-FR" sz="4800" dirty="0" err="1" smtClean="0"/>
              <a:t>energies</a:t>
            </a:r>
            <a:r>
              <a:rPr lang="fr-FR" sz="4800" dirty="0" smtClean="0"/>
              <a:t> renouvelables</a:t>
            </a:r>
            <a:endParaRPr lang="fr-FR" sz="4800" dirty="0" smtClean="0"/>
          </a:p>
          <a:p>
            <a:r>
              <a:rPr lang="fr-FR" sz="4800" dirty="0" smtClean="0"/>
              <a:t>Désalinisation de l’eau de mer</a:t>
            </a:r>
            <a:endParaRPr lang="fr-FR" sz="4800" dirty="0" smtClean="0"/>
          </a:p>
          <a:p>
            <a:r>
              <a:rPr lang="fr-FR" sz="4800" dirty="0" smtClean="0"/>
              <a:t>Stockage d’énergie </a:t>
            </a:r>
            <a:endParaRPr lang="fr-FR" sz="4800" dirty="0" smtClean="0"/>
          </a:p>
          <a:p>
            <a:r>
              <a:rPr lang="fr-FR" sz="4800" dirty="0" smtClean="0"/>
              <a:t>Les langues étrangères. </a:t>
            </a:r>
            <a:endParaRPr lang="fr-FR" sz="4800" dirty="0" smtClean="0"/>
          </a:p>
          <a:p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86338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4400" dirty="0">
                <a:ea typeface="ＭＳ 明朝"/>
                <a:cs typeface="Arial"/>
              </a:rPr>
              <a:t>En effet, les pays partenaires sont sensés publier régulièrement leurs priorités. </a:t>
            </a:r>
            <a:r>
              <a:rPr lang="fr-FR" sz="4400" dirty="0" err="1">
                <a:ea typeface="ＭＳ 明朝"/>
                <a:cs typeface="Arial"/>
              </a:rPr>
              <a:t>I.e</a:t>
            </a:r>
            <a:r>
              <a:rPr lang="fr-FR" sz="4400" dirty="0">
                <a:ea typeface="ＭＳ 明朝"/>
                <a:cs typeface="Arial"/>
              </a:rPr>
              <a:t> les domaines et branches jugés stratégiques dans leur politique de l’enseignement supérieur. </a:t>
            </a:r>
            <a:endParaRPr lang="fr-FR" sz="4400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219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a typeface="ＭＳ 明朝"/>
                <a:cs typeface="Arial"/>
              </a:rPr>
              <a:t/>
            </a:r>
            <a:br>
              <a:rPr lang="fr-FR" b="1" dirty="0" smtClean="0">
                <a:ea typeface="ＭＳ 明朝"/>
                <a:cs typeface="Arial"/>
              </a:rPr>
            </a:br>
            <a:r>
              <a:rPr lang="fr-FR" b="1" dirty="0" smtClean="0">
                <a:ea typeface="ＭＳ 明朝"/>
                <a:cs typeface="Arial"/>
              </a:rPr>
              <a:t>Etape </a:t>
            </a:r>
            <a:r>
              <a:rPr lang="fr-FR" b="1" dirty="0">
                <a:ea typeface="ＭＳ 明朝"/>
                <a:cs typeface="Arial"/>
              </a:rPr>
              <a:t>3 : Consulter le guide « Erasmus+ Programme Guide » pour être en concordance avec certaines normes. 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fr-FR" dirty="0">
                <a:ea typeface="ＭＳ 明朝"/>
                <a:cs typeface="Arial"/>
              </a:rPr>
              <a:t>La consultation de ce guide donne une idée assez précise de la manière la plus recommandée de bien remplir le formulaire.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Il </a:t>
            </a:r>
            <a:r>
              <a:rPr lang="fr-FR" dirty="0">
                <a:ea typeface="ＭＳ 明朝"/>
                <a:cs typeface="Arial"/>
              </a:rPr>
              <a:t>donne un aperçu sur  le budget alloué à ce programme,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en </a:t>
            </a:r>
            <a:r>
              <a:rPr lang="fr-FR" dirty="0">
                <a:ea typeface="ＭＳ 明朝"/>
                <a:cs typeface="Arial"/>
              </a:rPr>
              <a:t>plus d’autres informations pratiques, notamment, un glossaire des mots clef.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513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Etape 4 : Elaborer une idée d’un projet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La thématique à proposer peut émaner d’un constat, d’une lacune dans les enseignements dispensés, d’un manque de compétences dans un domaine donné, d’un besoin de marché de travail.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Ce besoin/constat devrait être formulé, aussi lapidairement que possible dans un premier temps.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841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fr-FR" dirty="0" err="1" smtClean="0">
                <a:ea typeface="ＭＳ 明朝"/>
                <a:cs typeface="Arial"/>
              </a:rPr>
              <a:t>ll</a:t>
            </a:r>
            <a:r>
              <a:rPr lang="fr-FR" dirty="0" smtClean="0">
                <a:ea typeface="ＭＳ 明朝"/>
                <a:cs typeface="Arial"/>
              </a:rPr>
              <a:t> </a:t>
            </a:r>
            <a:r>
              <a:rPr lang="fr-FR" dirty="0">
                <a:ea typeface="ＭＳ 明朝"/>
                <a:cs typeface="Arial"/>
              </a:rPr>
              <a:t>serait de bon aloi, d’associer en amont les futurs associés à ce projet. De préférence des enseignants, du département de l’enseignant initiateur du projet. </a:t>
            </a:r>
            <a:endParaRPr lang="fr-FR" dirty="0" smtClean="0">
              <a:ea typeface="ＭＳ 明朝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Une </a:t>
            </a:r>
            <a:r>
              <a:rPr lang="fr-FR" dirty="0">
                <a:ea typeface="ＭＳ 明朝"/>
                <a:cs typeface="Arial"/>
              </a:rPr>
              <a:t>élaboration à plusieurs mains est généralement plus riche qu’un projet émanant d’une seule personne. </a:t>
            </a:r>
            <a:endParaRPr lang="fr-FR" dirty="0" smtClean="0">
              <a:ea typeface="ＭＳ 明朝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En </a:t>
            </a:r>
            <a:r>
              <a:rPr lang="fr-FR" dirty="0">
                <a:ea typeface="ＭＳ 明朝"/>
                <a:cs typeface="Arial"/>
              </a:rPr>
              <a:t>outre, demander l’avis du chef de l’établissement, pourrait faciliter les choses plus tard. </a:t>
            </a:r>
            <a:endParaRPr lang="fr-FR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07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ea typeface="ＭＳ 明朝"/>
                <a:cs typeface="Arial"/>
              </a:rPr>
              <a:t>Encore, faut-il préciser que </a:t>
            </a:r>
            <a:r>
              <a:rPr lang="fr-FR" dirty="0" smtClean="0">
                <a:ea typeface="ＭＳ 明朝"/>
                <a:cs typeface="Arial"/>
              </a:rPr>
              <a:t>la </a:t>
            </a:r>
            <a:r>
              <a:rPr lang="fr-FR" dirty="0">
                <a:ea typeface="ＭＳ 明朝"/>
                <a:cs typeface="Arial"/>
              </a:rPr>
              <a:t>logique présidant aux projets E+ sont ce que l’on appelle « Down up </a:t>
            </a:r>
            <a:r>
              <a:rPr lang="fr-FR" dirty="0" smtClean="0">
                <a:ea typeface="ＭＳ 明朝"/>
                <a:cs typeface="Arial"/>
              </a:rPr>
              <a:t>». </a:t>
            </a:r>
          </a:p>
          <a:p>
            <a:r>
              <a:rPr lang="fr-FR" dirty="0">
                <a:ea typeface="ＭＳ 明朝"/>
                <a:cs typeface="Arial"/>
              </a:rPr>
              <a:t>La proposition du projet doit être pertinente et innovante, répondant aux priorités nationales et à un besoin avec une valeur ajoutée identifiable.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24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a typeface="ＭＳ 明朝"/>
                <a:cs typeface="Arial"/>
              </a:rPr>
              <a:t>Etape 5 : La quête de partenaires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Le programme E+ exige un minimum de partenaires.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Pour les projets nationaux, il faut 3 partenaires marocains (Trois établissements de l’enseignement supérieur de 3 Universités différentes) et 3 universités européennes de 3 pays différents. Le tout fait un total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de 6 partenaires. </a:t>
            </a:r>
            <a:endParaRPr lang="fr-FR" dirty="0">
              <a:solidFill>
                <a:srgbClr val="FF6600"/>
              </a:solidFill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Concernant, les projets régionaux, un minimum de 2 pays partenaires représentés chacun par au moins 2 universités pour chaque pays et  3 universités européennes de 3 pays différents. Le tout fait, cette fois-ci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7 partenaires </a:t>
            </a:r>
            <a:r>
              <a:rPr lang="fr-FR" dirty="0">
                <a:ea typeface="ＭＳ 明朝"/>
                <a:cs typeface="Arial"/>
              </a:rPr>
              <a:t>au total.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75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L’association des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entités non académiques </a:t>
            </a:r>
            <a:r>
              <a:rPr lang="fr-FR" dirty="0">
                <a:ea typeface="ＭＳ 明朝"/>
                <a:cs typeface="Arial"/>
              </a:rPr>
              <a:t>et un grand plus. De même, plus d’institutions est susceptible d’accroître les chances des projets proposés.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 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Différentes manières de choisir ses partenaires :  </a:t>
            </a:r>
            <a:endParaRPr lang="fr-FR" dirty="0" smtClean="0">
              <a:ea typeface="ＭＳ 明朝"/>
              <a:cs typeface="Arial"/>
            </a:endParaRPr>
          </a:p>
          <a:p>
            <a:pPr lvl="1" algn="just"/>
            <a:r>
              <a:rPr lang="fr-FR" dirty="0" smtClean="0">
                <a:ea typeface="ＭＳ 明朝"/>
                <a:cs typeface="Arial"/>
              </a:rPr>
              <a:t>le </a:t>
            </a:r>
            <a:r>
              <a:rPr lang="fr-FR" dirty="0">
                <a:ea typeface="ＭＳ 明朝"/>
                <a:cs typeface="Arial"/>
              </a:rPr>
              <a:t>cercle des connaissances, est le cas le plus courant, sinon contacter le Bureau national Erasmus+ (NEO) lequel grâce à son réseau pourra en faire des propositions.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L’expérience et la crédibilité des partenaires sont des éléments importants dans ce choix.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00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468560" y="1340768"/>
            <a:ext cx="9117521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007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36512" y="68340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ill Sans MT" pitchFamily="34" charset="0"/>
              </a:rPr>
              <a:t>NEO -Maroc</a:t>
            </a:r>
            <a:endParaRPr lang="fr-FR" sz="1600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47" y="-21585"/>
            <a:ext cx="1481104" cy="7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816295" y="6425952"/>
            <a:ext cx="2016224" cy="53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3F4E5B"/>
                </a:solidFill>
                <a:ea typeface="MS Mincho" pitchFamily="49" charset="-128"/>
                <a:cs typeface="Arial" pitchFamily="34" charset="0"/>
              </a:rPr>
              <a:t>Bureau</a:t>
            </a:r>
            <a:r>
              <a:rPr lang="fr-FR" sz="1200" b="1" dirty="0" smtClean="0">
                <a:solidFill>
                  <a:srgbClr val="008080"/>
                </a:solidFill>
                <a:ea typeface="MS Mincho" pitchFamily="49" charset="-128"/>
                <a:cs typeface="Arial" pitchFamily="34" charset="0"/>
              </a:rPr>
              <a:t> E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r</a:t>
            </a:r>
            <a:r>
              <a:rPr lang="fr-FR" sz="1200" b="1" dirty="0" smtClean="0">
                <a:solidFill>
                  <a:srgbClr val="FFD319"/>
                </a:solidFill>
                <a:ea typeface="MS Mincho" pitchFamily="49" charset="-128"/>
                <a:cs typeface="Arial" pitchFamily="34" charset="0"/>
              </a:rPr>
              <a:t>a</a:t>
            </a:r>
            <a:r>
              <a:rPr lang="fr-FR" sz="1200" b="1" dirty="0" smtClean="0">
                <a:solidFill>
                  <a:srgbClr val="FF3300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009ED6"/>
                </a:solidFill>
                <a:ea typeface="MS Mincho" pitchFamily="49" charset="-128"/>
                <a:cs typeface="Arial" pitchFamily="34" charset="0"/>
              </a:rPr>
              <a:t>m</a:t>
            </a:r>
            <a:r>
              <a:rPr lang="fr-FR" sz="1200" b="1" dirty="0" smtClean="0">
                <a:solidFill>
                  <a:srgbClr val="5F497A"/>
                </a:solidFill>
                <a:ea typeface="MS Mincho" pitchFamily="49" charset="-128"/>
                <a:cs typeface="Arial" pitchFamily="34" charset="0"/>
              </a:rPr>
              <a:t>u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595959"/>
                </a:solidFill>
                <a:ea typeface="MS Mincho" pitchFamily="49" charset="-128"/>
                <a:cs typeface="Arial" pitchFamily="34" charset="0"/>
              </a:rPr>
              <a:t>+</a:t>
            </a:r>
            <a:endParaRPr lang="fr-F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tx1"/>
                </a:solidFill>
                <a:cs typeface="Arial" pitchFamily="34" charset="0"/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Maroc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18" name="Image 17" descr="Résultat de recherche d'images pour &quot;logo UE&quot;"/>
          <p:cNvPicPr/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3648255" y="6486085"/>
            <a:ext cx="226657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Image associé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6322" y="6486843"/>
            <a:ext cx="221525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124744"/>
            <a:ext cx="8604448" cy="618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/>
              <a:t>Le programme Erasmus+, à l’instar de son ancêtre  Tempus,  fonctionne par appel à projets. </a:t>
            </a:r>
            <a:endParaRPr lang="fr-FR" sz="4400" dirty="0"/>
          </a:p>
          <a:p>
            <a:pPr algn="ctr"/>
            <a:endParaRPr lang="fr-FR" sz="4400" dirty="0"/>
          </a:p>
          <a:p>
            <a:pPr algn="ctr"/>
            <a:r>
              <a:rPr lang="fr-FR" sz="4400" dirty="0"/>
              <a:t>l’Action 2 est dédiée au renforcement des capacités des institutions de l’enseignement supérieur (privées et publiques) des pays </a:t>
            </a:r>
            <a:r>
              <a:rPr lang="fr-FR" sz="4400" dirty="0" smtClean="0"/>
              <a:t>partenaires</a:t>
            </a:r>
            <a:endParaRPr lang="fr-FR" sz="4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99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Etape 6 : L’élaboration de la proposition 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ea typeface="ＭＳ 明朝"/>
                <a:cs typeface="Arial"/>
              </a:rPr>
              <a:t>Dans le milieu universitaire, il est de notoriété publique qu’un projet doit réunir un certain nombre de conditions, notamment : l’observation des 3 c : </a:t>
            </a:r>
            <a:r>
              <a:rPr lang="fr-FR" dirty="0">
                <a:solidFill>
                  <a:srgbClr val="FF6600"/>
                </a:solidFill>
                <a:highlight>
                  <a:srgbClr val="FFFF00"/>
                </a:highlight>
                <a:ea typeface="ＭＳ 明朝"/>
                <a:cs typeface="Arial"/>
              </a:rPr>
              <a:t>cohérence</a:t>
            </a:r>
            <a:r>
              <a:rPr lang="fr-FR" dirty="0">
                <a:ea typeface="ＭＳ 明朝"/>
                <a:cs typeface="Arial"/>
              </a:rPr>
              <a:t>, </a:t>
            </a:r>
            <a:r>
              <a:rPr lang="fr-FR" dirty="0">
                <a:solidFill>
                  <a:srgbClr val="FF6600"/>
                </a:solidFill>
                <a:highlight>
                  <a:srgbClr val="FFFF00"/>
                </a:highlight>
                <a:ea typeface="ＭＳ 明朝"/>
                <a:cs typeface="Arial"/>
              </a:rPr>
              <a:t>clarté</a:t>
            </a:r>
            <a:r>
              <a:rPr lang="fr-FR" dirty="0">
                <a:ea typeface="ＭＳ 明朝"/>
                <a:cs typeface="Arial"/>
              </a:rPr>
              <a:t>, et </a:t>
            </a:r>
            <a:r>
              <a:rPr lang="fr-FR" dirty="0">
                <a:highlight>
                  <a:srgbClr val="FFFF00"/>
                </a:highlight>
                <a:ea typeface="ＭＳ 明朝"/>
                <a:cs typeface="Arial"/>
              </a:rPr>
              <a:t>choix</a:t>
            </a:r>
            <a:r>
              <a:rPr lang="fr-FR" dirty="0">
                <a:ea typeface="ＭＳ 明朝"/>
                <a:cs typeface="Arial"/>
              </a:rPr>
              <a:t> des mots clef lors de la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rédaction</a:t>
            </a:r>
            <a:r>
              <a:rPr lang="fr-FR" dirty="0">
                <a:ea typeface="ＭＳ 明朝"/>
                <a:cs typeface="Arial"/>
              </a:rPr>
              <a:t> du projet.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>
                <a:ea typeface="ＭＳ 明朝"/>
                <a:cs typeface="Arial"/>
              </a:rPr>
              <a:t>L’idée dont le point de départ est l’enseignant ou un personnel administratif doit avoir l’aval de l’institution. 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206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>
                <a:ea typeface="ＭＳ 明朝"/>
                <a:cs typeface="Arial"/>
              </a:rPr>
              <a:t>La Commission Européenne (EACEA) a établi les critères d’attribution suivants, une fois toutes les pièces exigées sont fournies : </a:t>
            </a:r>
            <a:r>
              <a:rPr lang="fr-FR" dirty="0" smtClean="0">
                <a:ea typeface="ＭＳ 明朝"/>
                <a:cs typeface="Arial"/>
              </a:rPr>
              <a:t/>
            </a:r>
            <a:br>
              <a:rPr lang="fr-FR" dirty="0" smtClean="0">
                <a:ea typeface="ＭＳ 明朝"/>
                <a:cs typeface="Arial"/>
              </a:rPr>
            </a:b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 lvl="0" algn="just"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ＭＳ 明朝"/>
                <a:cs typeface="Arial"/>
              </a:rPr>
              <a:t>La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clarté</a:t>
            </a:r>
            <a:r>
              <a:rPr lang="fr-FR" dirty="0">
                <a:ea typeface="ＭＳ 明朝"/>
                <a:cs typeface="Arial"/>
              </a:rPr>
              <a:t> et la  pertinence,  (25 % de résultat total).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lvl="0" algn="just"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ＭＳ 明朝"/>
                <a:cs typeface="Arial"/>
              </a:rPr>
              <a:t> La qualité du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partenariat</a:t>
            </a:r>
            <a:r>
              <a:rPr lang="fr-FR" dirty="0">
                <a:ea typeface="ＭＳ 明朝"/>
                <a:cs typeface="Arial"/>
              </a:rPr>
              <a:t> (20 % du résultat total).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lvl="0" algn="just"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ＭＳ 明朝"/>
                <a:cs typeface="Arial"/>
              </a:rPr>
              <a:t> La qualité du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contenu</a:t>
            </a:r>
            <a:r>
              <a:rPr lang="fr-FR" dirty="0">
                <a:ea typeface="ＭＳ 明朝"/>
                <a:cs typeface="Arial"/>
              </a:rPr>
              <a:t> du projet et la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méthodologie</a:t>
            </a:r>
            <a:r>
              <a:rPr lang="fr-FR" dirty="0">
                <a:ea typeface="ＭＳ 明朝"/>
                <a:cs typeface="Arial"/>
              </a:rPr>
              <a:t> appliquée, (25 % du résultat total).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lvl="0" algn="just"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ＭＳ 明朝"/>
                <a:cs typeface="Arial"/>
              </a:rPr>
              <a:t> La durabilité ou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l'impact</a:t>
            </a:r>
            <a:r>
              <a:rPr lang="fr-FR" dirty="0">
                <a:ea typeface="ＭＳ 明朝"/>
                <a:cs typeface="Arial"/>
              </a:rPr>
              <a:t>  (15 % du résultat total).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lvl="0" algn="just">
              <a:buFont typeface="Wingdings"/>
              <a:buChar char=""/>
              <a:tabLst>
                <a:tab pos="457200" algn="l"/>
              </a:tabLst>
            </a:pPr>
            <a:r>
              <a:rPr lang="fr-FR" dirty="0">
                <a:ea typeface="ＭＳ 明朝"/>
                <a:cs typeface="Arial"/>
              </a:rPr>
              <a:t> Le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budget</a:t>
            </a:r>
            <a:r>
              <a:rPr lang="fr-FR" dirty="0">
                <a:ea typeface="ＭＳ 明朝"/>
                <a:cs typeface="Arial"/>
              </a:rPr>
              <a:t> et le rapport coût/bénéfice,(15 % du résultat total)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89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ea typeface="ＭＳ 明朝"/>
                <a:cs typeface="Arial"/>
              </a:rPr>
              <a:t>Ce sont des experts indépendants qui se chargent de l’évaluation des projets soumis</a:t>
            </a:r>
            <a:r>
              <a:rPr lang="fr-FR" dirty="0" smtClean="0">
                <a:ea typeface="ＭＳ 明朝"/>
                <a:cs typeface="Arial"/>
              </a:rPr>
              <a:t>.</a:t>
            </a:r>
          </a:p>
          <a:p>
            <a:r>
              <a:rPr lang="fr-FR" dirty="0" smtClean="0">
                <a:ea typeface="ＭＳ 明朝"/>
                <a:cs typeface="Arial"/>
              </a:rPr>
              <a:t> </a:t>
            </a:r>
            <a:r>
              <a:rPr lang="fr-FR" dirty="0">
                <a:ea typeface="ＭＳ 明朝"/>
                <a:cs typeface="Arial"/>
              </a:rPr>
              <a:t>Chaque soumission est évaluée, séparément,  par deux experts à partir d’une série de questions.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Seuls </a:t>
            </a:r>
            <a:r>
              <a:rPr lang="fr-FR" dirty="0">
                <a:ea typeface="ＭＳ 明朝"/>
                <a:cs typeface="Arial"/>
              </a:rPr>
              <a:t>les projets ayant plus de 25 points (sur 100) sont susceptibles de passer à l’étape suivante. 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86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明朝"/>
                <a:cs typeface="Arial"/>
              </a:rPr>
              <a:t>les critères d’attribution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ea typeface="ＭＳ 明朝"/>
                <a:cs typeface="Arial"/>
              </a:rPr>
              <a:t>l’impact</a:t>
            </a:r>
            <a:r>
              <a:rPr lang="fr-FR" sz="4800" dirty="0">
                <a:ea typeface="ＭＳ 明朝"/>
                <a:cs typeface="Arial"/>
              </a:rPr>
              <a:t>, </a:t>
            </a:r>
            <a:endParaRPr lang="fr-FR" sz="4800" dirty="0" smtClean="0">
              <a:ea typeface="ＭＳ 明朝"/>
              <a:cs typeface="Arial"/>
            </a:endParaRPr>
          </a:p>
          <a:p>
            <a:r>
              <a:rPr lang="fr-FR" sz="4800" dirty="0" smtClean="0">
                <a:ea typeface="ＭＳ 明朝"/>
                <a:cs typeface="Arial"/>
              </a:rPr>
              <a:t>les </a:t>
            </a:r>
            <a:r>
              <a:rPr lang="fr-FR" sz="4800" dirty="0">
                <a:ea typeface="ＭＳ 明朝"/>
                <a:cs typeface="Arial"/>
              </a:rPr>
              <a:t>effets multiplicateurs, </a:t>
            </a:r>
            <a:endParaRPr lang="fr-FR" sz="4800" dirty="0" smtClean="0">
              <a:ea typeface="ＭＳ 明朝"/>
              <a:cs typeface="Arial"/>
            </a:endParaRPr>
          </a:p>
          <a:p>
            <a:r>
              <a:rPr lang="fr-FR" sz="4800" dirty="0" smtClean="0">
                <a:ea typeface="ＭＳ 明朝"/>
                <a:cs typeface="Arial"/>
              </a:rPr>
              <a:t>la </a:t>
            </a:r>
            <a:r>
              <a:rPr lang="fr-FR" sz="4800" dirty="0">
                <a:ea typeface="ＭＳ 明朝"/>
                <a:cs typeface="Arial"/>
              </a:rPr>
              <a:t>dissémination et </a:t>
            </a:r>
            <a:r>
              <a:rPr lang="fr-FR" sz="4800" dirty="0" smtClean="0">
                <a:ea typeface="ＭＳ 明朝"/>
                <a:cs typeface="Arial"/>
              </a:rPr>
              <a:t>l</a:t>
            </a:r>
          </a:p>
          <a:p>
            <a:r>
              <a:rPr lang="fr-FR" sz="4800" dirty="0" smtClean="0">
                <a:ea typeface="ＭＳ 明朝"/>
                <a:cs typeface="Arial"/>
              </a:rPr>
              <a:t>la </a:t>
            </a:r>
            <a:r>
              <a:rPr lang="fr-FR" sz="4800" dirty="0">
                <a:ea typeface="ＭＳ 明朝"/>
                <a:cs typeface="Arial"/>
              </a:rPr>
              <a:t>pérennité du projet proposé. </a:t>
            </a:r>
            <a:endParaRPr lang="fr-FR" sz="4800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379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>
                <a:ea typeface="ＭＳ 明朝"/>
                <a:cs typeface="Arial"/>
              </a:rPr>
              <a:t>Les mots génériques </a:t>
            </a:r>
            <a:r>
              <a:rPr lang="fr-FR" dirty="0" smtClean="0">
                <a:ea typeface="ＭＳ 明朝"/>
                <a:cs typeface="Arial"/>
              </a:rPr>
              <a:t>recommandés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ea typeface="ＭＳ 明朝"/>
                <a:cs typeface="Arial"/>
              </a:rPr>
              <a:t>modernisation</a:t>
            </a:r>
            <a:r>
              <a:rPr lang="fr-FR" dirty="0">
                <a:ea typeface="ＭＳ 明朝"/>
                <a:cs typeface="Arial"/>
              </a:rPr>
              <a:t>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management</a:t>
            </a:r>
            <a:r>
              <a:rPr lang="fr-FR" dirty="0">
                <a:ea typeface="ＭＳ 明朝"/>
                <a:cs typeface="Arial"/>
              </a:rPr>
              <a:t>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inter </a:t>
            </a:r>
            <a:r>
              <a:rPr lang="fr-FR" dirty="0">
                <a:ea typeface="ＭＳ 明朝"/>
                <a:cs typeface="Arial"/>
              </a:rPr>
              <a:t>culturalité,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normes </a:t>
            </a:r>
            <a:r>
              <a:rPr lang="fr-FR" dirty="0">
                <a:ea typeface="ＭＳ 明朝"/>
                <a:cs typeface="Arial"/>
              </a:rPr>
              <a:t>européennes/internationales, expérience,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innovant</a:t>
            </a:r>
            <a:r>
              <a:rPr lang="fr-FR" dirty="0">
                <a:ea typeface="ＭＳ 明朝"/>
                <a:cs typeface="Arial"/>
              </a:rPr>
              <a:t>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insertion</a:t>
            </a:r>
            <a:r>
              <a:rPr lang="fr-FR" dirty="0">
                <a:ea typeface="ＭＳ 明朝"/>
                <a:cs typeface="Arial"/>
              </a:rPr>
              <a:t>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assurance </a:t>
            </a:r>
            <a:r>
              <a:rPr lang="fr-FR" dirty="0">
                <a:ea typeface="ＭＳ 明朝"/>
                <a:cs typeface="Arial"/>
              </a:rPr>
              <a:t>qualité,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mobilité</a:t>
            </a:r>
            <a:r>
              <a:rPr lang="fr-FR" dirty="0">
                <a:ea typeface="ＭＳ 明朝"/>
                <a:cs typeface="Arial"/>
              </a:rPr>
              <a:t>, formation,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approches </a:t>
            </a:r>
            <a:r>
              <a:rPr lang="fr-FR" dirty="0">
                <a:ea typeface="ＭＳ 明朝"/>
                <a:cs typeface="Arial"/>
              </a:rPr>
              <a:t>pédagogiques et linguistiques.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252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Formalité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ea typeface="ＭＳ 明朝"/>
                <a:cs typeface="Arial"/>
              </a:rPr>
              <a:t>La </a:t>
            </a:r>
            <a:r>
              <a:rPr lang="fr-FR" dirty="0">
                <a:ea typeface="ＭＳ 明朝"/>
                <a:cs typeface="Arial"/>
              </a:rPr>
              <a:t>réalité est qu’on pense avec les mots</a:t>
            </a:r>
            <a:r>
              <a:rPr lang="fr-FR" dirty="0" smtClean="0">
                <a:ea typeface="ＭＳ 明朝"/>
                <a:cs typeface="Arial"/>
              </a:rPr>
              <a:t>.</a:t>
            </a:r>
          </a:p>
          <a:p>
            <a:r>
              <a:rPr lang="fr-FR" dirty="0" smtClean="0">
                <a:ea typeface="ＭＳ 明朝"/>
                <a:cs typeface="Arial"/>
              </a:rPr>
              <a:t>L’usage des mots oriente </a:t>
            </a:r>
            <a:r>
              <a:rPr lang="fr-FR" dirty="0">
                <a:ea typeface="ＭＳ 明朝"/>
                <a:cs typeface="Arial"/>
              </a:rPr>
              <a:t>fondamentalement notre pensée et nous oblige à certaine rigueur et à certaines dimensions de notre problématique</a:t>
            </a:r>
            <a:r>
              <a:rPr lang="fr-FR" dirty="0" smtClean="0">
                <a:ea typeface="ＭＳ 明朝"/>
                <a:cs typeface="Arial"/>
              </a:rPr>
              <a:t>.</a:t>
            </a:r>
          </a:p>
          <a:p>
            <a:r>
              <a:rPr lang="fr-FR" dirty="0" smtClean="0">
                <a:ea typeface="ＭＳ 明朝"/>
                <a:cs typeface="Arial"/>
              </a:rPr>
              <a:t>Quelques </a:t>
            </a:r>
            <a:r>
              <a:rPr lang="fr-FR" dirty="0">
                <a:solidFill>
                  <a:srgbClr val="FF6600"/>
                </a:solidFill>
                <a:ea typeface="ＭＳ 明朝"/>
                <a:cs typeface="Arial"/>
              </a:rPr>
              <a:t>exemples</a:t>
            </a:r>
            <a:r>
              <a:rPr lang="fr-FR" dirty="0">
                <a:ea typeface="ＭＳ 明朝"/>
                <a:cs typeface="Arial"/>
              </a:rPr>
              <a:t> pour illustrer cela : on ne peut parler d’insertion sans penser à l’impact du projet sur l’embauche des bénéficiaires du projet .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De </a:t>
            </a:r>
            <a:r>
              <a:rPr lang="fr-FR" dirty="0">
                <a:ea typeface="ＭＳ 明朝"/>
                <a:cs typeface="Arial"/>
              </a:rPr>
              <a:t>même, on ne peut faire usage du vocable « modernisation » sans penser à l’introduction de nouveaux enseignements en phase avec certaines normes internationales.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264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Un exemple de formulation hypothétique d'un projet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Notre université souhaite profiter de son </a:t>
            </a:r>
            <a:r>
              <a:rPr lang="fr-FR" b="1" dirty="0">
                <a:highlight>
                  <a:srgbClr val="FFFF00"/>
                </a:highlight>
                <a:ea typeface="ＭＳ 明朝"/>
                <a:cs typeface="Arial"/>
              </a:rPr>
              <a:t>expérience</a:t>
            </a:r>
            <a:r>
              <a:rPr lang="fr-FR" dirty="0">
                <a:ea typeface="ＭＳ 明朝"/>
                <a:cs typeface="Arial"/>
              </a:rPr>
              <a:t> dans le domaine de l'enseignement et de sa dynamique de </a:t>
            </a:r>
            <a:r>
              <a:rPr lang="fr-FR" b="1" dirty="0">
                <a:highlight>
                  <a:srgbClr val="FFFF00"/>
                </a:highlight>
                <a:ea typeface="ＭＳ 明朝"/>
                <a:cs typeface="Arial"/>
              </a:rPr>
              <a:t>coopération</a:t>
            </a:r>
            <a:r>
              <a:rPr lang="fr-FR" dirty="0">
                <a:ea typeface="ＭＳ 明朝"/>
                <a:cs typeface="Arial"/>
              </a:rPr>
              <a:t> et d'ouverture pour initier un projet E+ </a:t>
            </a:r>
            <a:r>
              <a:rPr lang="fr-FR" b="1" dirty="0">
                <a:highlight>
                  <a:srgbClr val="FFFF00"/>
                </a:highlight>
                <a:ea typeface="ＭＳ 明朝"/>
                <a:cs typeface="Arial"/>
              </a:rPr>
              <a:t>innovant</a:t>
            </a:r>
            <a:r>
              <a:rPr lang="fr-FR" dirty="0">
                <a:ea typeface="ＭＳ 明朝"/>
                <a:cs typeface="Arial"/>
              </a:rPr>
              <a:t>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Il s'agit d'initier un projet E+ sous forme de Master afin de développer les </a:t>
            </a:r>
            <a:r>
              <a:rPr lang="fr-FR" b="1" dirty="0">
                <a:highlight>
                  <a:srgbClr val="FFFF00"/>
                </a:highlight>
                <a:ea typeface="ＭＳ 明朝"/>
                <a:cs typeface="Arial"/>
              </a:rPr>
              <a:t>compétences</a:t>
            </a:r>
            <a:r>
              <a:rPr lang="fr-FR" dirty="0">
                <a:ea typeface="ＭＳ 明朝"/>
                <a:cs typeface="Arial"/>
              </a:rPr>
              <a:t> requises à une </a:t>
            </a:r>
            <a:r>
              <a:rPr lang="fr-FR" b="1" dirty="0">
                <a:highlight>
                  <a:srgbClr val="FFFF00"/>
                </a:highlight>
                <a:ea typeface="ＭＳ 明朝"/>
                <a:cs typeface="Arial"/>
              </a:rPr>
              <a:t>insertion</a:t>
            </a:r>
            <a:r>
              <a:rPr lang="fr-FR" dirty="0">
                <a:ea typeface="ＭＳ 明朝"/>
                <a:cs typeface="Arial"/>
              </a:rPr>
              <a:t> professionnelle réussie. 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 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Il a été prouvé, </a:t>
            </a:r>
            <a:r>
              <a:rPr lang="fr-FR" b="1" dirty="0">
                <a:ea typeface="ＭＳ 明朝"/>
                <a:cs typeface="Arial"/>
              </a:rPr>
              <a:t>expérimentalement</a:t>
            </a:r>
            <a:r>
              <a:rPr lang="fr-FR" dirty="0">
                <a:ea typeface="ＭＳ 明朝"/>
                <a:cs typeface="Arial"/>
              </a:rPr>
              <a:t>, qu'une offre de formation structurée à </a:t>
            </a:r>
            <a:r>
              <a:rPr lang="fr-FR" b="1" dirty="0">
                <a:ea typeface="ＭＳ 明朝"/>
                <a:cs typeface="Arial"/>
              </a:rPr>
              <a:t>dimension internationale</a:t>
            </a:r>
            <a:r>
              <a:rPr lang="fr-FR" dirty="0">
                <a:ea typeface="ＭＳ 明朝"/>
                <a:cs typeface="Arial"/>
              </a:rPr>
              <a:t>  favorise les chances </a:t>
            </a:r>
            <a:r>
              <a:rPr lang="fr-FR" b="1" dirty="0">
                <a:highlight>
                  <a:srgbClr val="FFFF00"/>
                </a:highlight>
                <a:ea typeface="ＭＳ 明朝"/>
                <a:cs typeface="Arial"/>
              </a:rPr>
              <a:t>d’insertion professionnelle</a:t>
            </a:r>
            <a:r>
              <a:rPr lang="fr-FR" dirty="0">
                <a:ea typeface="ＭＳ 明朝"/>
                <a:cs typeface="Arial"/>
              </a:rPr>
              <a:t>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681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Etape 7 : Le raffinement collégial de la proposition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ea typeface="ＭＳ 明朝"/>
                <a:cs typeface="Arial"/>
              </a:rPr>
              <a:t>La précision progressive des termes de la thématique à proposer, exige à cette étape, l’implication du maximum de partenaires, leurs points de vue, leurs intérêts, leurs attentes, leurs capacités à mettre en œuvre le projet,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l’identification </a:t>
            </a:r>
            <a:r>
              <a:rPr lang="fr-FR" dirty="0">
                <a:ea typeface="ＭＳ 明朝"/>
                <a:cs typeface="Arial"/>
              </a:rPr>
              <a:t>des personnes et des équipes responsables de la mise en application du projet.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69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a typeface="ＭＳ 明朝"/>
                <a:cs typeface="Arial"/>
              </a:rPr>
              <a:t>Les postes clef de la proposition de projet sont  les suivants : 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fr-FR" dirty="0">
                <a:ea typeface="ＭＳ 明朝"/>
                <a:cs typeface="Arial"/>
              </a:rPr>
              <a:t>La rédaction de l’argumentaire </a:t>
            </a:r>
            <a:endParaRPr lang="fr-FR" dirty="0">
              <a:latin typeface="Times"/>
              <a:ea typeface="ＭＳ 明朝"/>
              <a:cs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fr-FR" dirty="0">
                <a:ea typeface="ＭＳ 明朝"/>
                <a:cs typeface="Arial"/>
              </a:rPr>
              <a:t>Les objectifs et risques </a:t>
            </a:r>
            <a:endParaRPr lang="fr-FR" dirty="0">
              <a:latin typeface="Times"/>
              <a:ea typeface="ＭＳ 明朝"/>
              <a:cs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fr-FR" dirty="0">
                <a:ea typeface="ＭＳ 明朝"/>
                <a:cs typeface="Arial"/>
              </a:rPr>
              <a:t>L’accord sur le « business plan » et la matrice des tâches</a:t>
            </a:r>
            <a:endParaRPr lang="fr-FR" dirty="0">
              <a:latin typeface="Times"/>
              <a:ea typeface="ＭＳ 明朝"/>
              <a:cs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fr-FR" dirty="0">
                <a:ea typeface="ＭＳ 明朝"/>
                <a:cs typeface="Arial"/>
              </a:rPr>
              <a:t>Les rôles et fonction des partenaires </a:t>
            </a:r>
            <a:endParaRPr lang="fr-FR" dirty="0">
              <a:latin typeface="Times"/>
              <a:ea typeface="ＭＳ 明朝"/>
              <a:cs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fr-FR" dirty="0">
                <a:ea typeface="ＭＳ 明朝"/>
                <a:cs typeface="Arial"/>
              </a:rPr>
              <a:t>Le montage financier </a:t>
            </a:r>
            <a:endParaRPr lang="fr-FR" dirty="0">
              <a:latin typeface="Times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11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qu’un projet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dirty="0">
                <a:ea typeface="ＭＳ 明朝"/>
                <a:cs typeface="Arial"/>
              </a:rPr>
              <a:t>Le projet au sens générique est un ensemble organisé d’activités nécessitant des moyens humains et matériels afin d’atteindre un certain nombre d’objectifs arrêtés dans le temps et l’espace.</a:t>
            </a:r>
            <a:endParaRPr lang="fr-FR" sz="4000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00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692696"/>
            <a:ext cx="9117521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007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36512" y="68340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ill Sans MT" pitchFamily="34" charset="0"/>
              </a:rPr>
              <a:t>NEO -Maroc</a:t>
            </a:r>
            <a:endParaRPr lang="fr-FR" sz="1600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47" y="-21585"/>
            <a:ext cx="1481104" cy="7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816295" y="6425952"/>
            <a:ext cx="2016224" cy="53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3F4E5B"/>
                </a:solidFill>
                <a:ea typeface="MS Mincho" pitchFamily="49" charset="-128"/>
                <a:cs typeface="Arial" pitchFamily="34" charset="0"/>
              </a:rPr>
              <a:t>Bureau</a:t>
            </a:r>
            <a:r>
              <a:rPr lang="fr-FR" sz="1200" b="1" dirty="0" smtClean="0">
                <a:solidFill>
                  <a:srgbClr val="008080"/>
                </a:solidFill>
                <a:ea typeface="MS Mincho" pitchFamily="49" charset="-128"/>
                <a:cs typeface="Arial" pitchFamily="34" charset="0"/>
              </a:rPr>
              <a:t> E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r</a:t>
            </a:r>
            <a:r>
              <a:rPr lang="fr-FR" sz="1200" b="1" dirty="0" smtClean="0">
                <a:solidFill>
                  <a:srgbClr val="FFD319"/>
                </a:solidFill>
                <a:ea typeface="MS Mincho" pitchFamily="49" charset="-128"/>
                <a:cs typeface="Arial" pitchFamily="34" charset="0"/>
              </a:rPr>
              <a:t>a</a:t>
            </a:r>
            <a:r>
              <a:rPr lang="fr-FR" sz="1200" b="1" dirty="0" smtClean="0">
                <a:solidFill>
                  <a:srgbClr val="FF3300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009ED6"/>
                </a:solidFill>
                <a:ea typeface="MS Mincho" pitchFamily="49" charset="-128"/>
                <a:cs typeface="Arial" pitchFamily="34" charset="0"/>
              </a:rPr>
              <a:t>m</a:t>
            </a:r>
            <a:r>
              <a:rPr lang="fr-FR" sz="1200" b="1" dirty="0" smtClean="0">
                <a:solidFill>
                  <a:srgbClr val="5F497A"/>
                </a:solidFill>
                <a:ea typeface="MS Mincho" pitchFamily="49" charset="-128"/>
                <a:cs typeface="Arial" pitchFamily="34" charset="0"/>
              </a:rPr>
              <a:t>u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595959"/>
                </a:solidFill>
                <a:ea typeface="MS Mincho" pitchFamily="49" charset="-128"/>
                <a:cs typeface="Arial" pitchFamily="34" charset="0"/>
              </a:rPr>
              <a:t>+</a:t>
            </a:r>
            <a:endParaRPr lang="fr-F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tx1"/>
                </a:solidFill>
                <a:cs typeface="Arial" pitchFamily="34" charset="0"/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Maroc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18" name="Image 17" descr="Résultat de recherche d'images pour &quot;logo UE&quot;"/>
          <p:cNvPicPr/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3648255" y="6486085"/>
            <a:ext cx="226657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Image associé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6322" y="6486843"/>
            <a:ext cx="221525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1052736"/>
            <a:ext cx="9144000" cy="6494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E+ est un programme fondamentalement de </a:t>
            </a:r>
            <a:r>
              <a:rPr lang="fr-FR" sz="3600" i="1" dirty="0"/>
              <a:t>coopération</a:t>
            </a:r>
            <a:r>
              <a:rPr lang="fr-FR" sz="3600" dirty="0"/>
              <a:t> et subsidiairement de recherche. La recherche à laquelle d’autres programmes y sont dédiés ne présente qu’un d’appoint dans le cadre d’E+</a:t>
            </a:r>
            <a:r>
              <a:rPr lang="fr-FR" sz="3600" dirty="0" smtClean="0"/>
              <a:t>.</a:t>
            </a:r>
          </a:p>
          <a:p>
            <a:endParaRPr lang="fr-FR" sz="3600" dirty="0" smtClean="0"/>
          </a:p>
          <a:p>
            <a:r>
              <a:rPr lang="fr-FR" sz="3600" dirty="0">
                <a:ea typeface="ＭＳ 明朝"/>
                <a:cs typeface="Arial"/>
              </a:rPr>
              <a:t>Deux types de projets y figurent </a:t>
            </a:r>
            <a:endParaRPr lang="fr-FR" sz="3600" dirty="0" smtClean="0">
              <a:ea typeface="ＭＳ 明朝"/>
              <a:cs typeface="Arial"/>
            </a:endParaRPr>
          </a:p>
          <a:p>
            <a:endParaRPr lang="fr-FR" sz="3600" dirty="0" smtClean="0">
              <a:ea typeface="ＭＳ 明朝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fr-FR" sz="3600" dirty="0" smtClean="0">
                <a:ea typeface="ＭＳ 明朝"/>
                <a:cs typeface="Arial"/>
              </a:rPr>
              <a:t>les </a:t>
            </a:r>
            <a:r>
              <a:rPr lang="fr-FR" sz="3600" dirty="0">
                <a:ea typeface="ＭＳ 明朝"/>
                <a:cs typeface="Arial"/>
              </a:rPr>
              <a:t>Projets conjoints  (JEP) et </a:t>
            </a:r>
            <a:endParaRPr lang="fr-FR" sz="3600" dirty="0" smtClean="0">
              <a:ea typeface="ＭＳ 明朝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fr-FR" sz="3600" dirty="0" smtClean="0">
                <a:ea typeface="ＭＳ 明朝"/>
                <a:cs typeface="Arial"/>
              </a:rPr>
              <a:t>les </a:t>
            </a:r>
            <a:r>
              <a:rPr lang="fr-FR" sz="3600" dirty="0">
                <a:ea typeface="ＭＳ 明朝"/>
                <a:cs typeface="Arial"/>
              </a:rPr>
              <a:t>Mesures structurelles (SM). </a:t>
            </a:r>
            <a:endParaRPr lang="fr-FR" sz="3600" dirty="0"/>
          </a:p>
          <a:p>
            <a:endParaRPr lang="fr-FR" sz="2800" dirty="0" smtClean="0"/>
          </a:p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76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Etape 8 : la désignation du coordonnateur du projet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ea typeface="ＭＳ 明朝"/>
                <a:cs typeface="Arial"/>
              </a:rPr>
              <a:t>Traditionnellement, c’est la partie européenne qui se charge de la conduite du projet et de sa soumission.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Cependant</a:t>
            </a:r>
            <a:r>
              <a:rPr lang="fr-FR" dirty="0">
                <a:ea typeface="ＭＳ 明朝"/>
                <a:cs typeface="Arial"/>
              </a:rPr>
              <a:t>, depuis, une dizaine d’année, ce n’est plus le cas. </a:t>
            </a:r>
            <a:endParaRPr lang="fr-FR" dirty="0" smtClean="0">
              <a:ea typeface="ＭＳ 明朝"/>
              <a:cs typeface="Arial"/>
            </a:endParaRPr>
          </a:p>
          <a:p>
            <a:r>
              <a:rPr lang="fr-FR" dirty="0" smtClean="0">
                <a:ea typeface="ＭＳ 明朝"/>
                <a:cs typeface="Arial"/>
              </a:rPr>
              <a:t>Un </a:t>
            </a:r>
            <a:r>
              <a:rPr lang="fr-FR" dirty="0">
                <a:ea typeface="ＭＳ 明朝"/>
                <a:cs typeface="Arial"/>
              </a:rPr>
              <a:t>partenaire est habilité à coordonner le projet et en être le boursier. I.e. Celui qui reçoit les fonds et les gérer.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975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Etape 9 : La signature de la lettre de procuration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fr-FR" dirty="0">
                <a:ea typeface="ＭＳ 明朝"/>
                <a:cs typeface="Arial"/>
              </a:rPr>
              <a:t> 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Tous les partenaires au projet doivent donner procuration au coordonnateur. </a:t>
            </a:r>
            <a:endParaRPr lang="fr-FR" dirty="0" smtClean="0">
              <a:ea typeface="ＭＳ 明朝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Cette </a:t>
            </a:r>
            <a:r>
              <a:rPr lang="fr-FR" dirty="0">
                <a:ea typeface="ＭＳ 明朝"/>
                <a:cs typeface="Arial"/>
              </a:rPr>
              <a:t>lettre de procuration est signée par les présidents  d’université. Elle est la preuve que le projet a bel et bien l’aval de l’institution</a:t>
            </a:r>
            <a:r>
              <a:rPr lang="fr-FR" dirty="0" smtClean="0">
                <a:ea typeface="ＭＳ 明朝"/>
                <a:cs typeface="Arial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Dans </a:t>
            </a:r>
            <a:r>
              <a:rPr lang="fr-FR" dirty="0">
                <a:ea typeface="ＭＳ 明朝"/>
                <a:cs typeface="Arial"/>
              </a:rPr>
              <a:t>le cas de projets de mesures structurelles,  l’accord du Ministère de l’enseignement supérieur est nécessaire.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692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明朝"/>
                <a:cs typeface="Arial"/>
              </a:rPr>
              <a:t>Etape 10 : La soumission du projet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Une date limite est fixée par la Commission Européenne chaque année. </a:t>
            </a:r>
            <a:endParaRPr lang="fr-FR" dirty="0" smtClean="0">
              <a:ea typeface="ＭＳ 明朝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Une </a:t>
            </a:r>
            <a:r>
              <a:rPr lang="fr-FR" dirty="0">
                <a:ea typeface="ＭＳ 明朝"/>
                <a:cs typeface="Arial"/>
              </a:rPr>
              <a:t>fois dépassée cette date, la soumission des projets </a:t>
            </a:r>
            <a:r>
              <a:rPr lang="fr-FR" dirty="0" smtClean="0">
                <a:ea typeface="ＭＳ 明朝"/>
                <a:cs typeface="Arial"/>
              </a:rPr>
              <a:t>est automatiquement </a:t>
            </a:r>
            <a:r>
              <a:rPr lang="fr-FR" dirty="0">
                <a:ea typeface="ＭＳ 明朝"/>
                <a:cs typeface="Arial"/>
              </a:rPr>
              <a:t>rejetée. </a:t>
            </a:r>
            <a:endParaRPr lang="fr-FR" dirty="0" smtClean="0">
              <a:ea typeface="ＭＳ 明朝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Il </a:t>
            </a:r>
            <a:r>
              <a:rPr lang="fr-FR" dirty="0">
                <a:ea typeface="ＭＳ 明朝"/>
                <a:cs typeface="Arial"/>
              </a:rPr>
              <a:t>serait une grande erreur d’attendre jusqu’à la dernière minute pour poster son projet. </a:t>
            </a:r>
            <a:endParaRPr lang="fr-FR" dirty="0" smtClean="0">
              <a:ea typeface="ＭＳ 明朝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a typeface="ＭＳ 明朝"/>
                <a:cs typeface="Arial"/>
              </a:rPr>
              <a:t>Généralement</a:t>
            </a:r>
            <a:r>
              <a:rPr lang="fr-FR" dirty="0">
                <a:ea typeface="ＭＳ 明朝"/>
                <a:cs typeface="Arial"/>
              </a:rPr>
              <a:t>, le dernier jour, il y a un encombrement dans le site récipiendaire des formulaires.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ea typeface="ＭＳ 明朝"/>
                <a:cs typeface="Arial"/>
              </a:rPr>
              <a:t>Aussi, faut-il faire très attention à ce que tous les documents exigés y figurent dans le e-</a:t>
            </a:r>
            <a:r>
              <a:rPr lang="fr-FR" dirty="0" err="1">
                <a:ea typeface="ＭＳ 明朝"/>
                <a:cs typeface="Arial"/>
              </a:rPr>
              <a:t>form</a:t>
            </a:r>
            <a:r>
              <a:rPr lang="fr-FR" dirty="0">
                <a:ea typeface="ＭＳ 明朝"/>
                <a:cs typeface="Arial"/>
              </a:rPr>
              <a:t> </a:t>
            </a:r>
            <a:r>
              <a:rPr lang="fr-FR" dirty="0" smtClean="0">
                <a:ea typeface="ＭＳ 明朝"/>
                <a:cs typeface="Arial"/>
              </a:rPr>
              <a:t>envoyé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128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dirty="0" smtClean="0"/>
              <a:t>Je vous remercie de votre attention </a:t>
            </a:r>
            <a:endParaRPr lang="fr-FR" sz="8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78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692696"/>
            <a:ext cx="9117521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007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36512" y="68340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ill Sans MT" pitchFamily="34" charset="0"/>
              </a:rPr>
              <a:t>NEO -Maroc</a:t>
            </a:r>
            <a:endParaRPr lang="fr-FR" sz="1600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47" y="-21585"/>
            <a:ext cx="1481104" cy="7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816295" y="6425952"/>
            <a:ext cx="2016224" cy="53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3F4E5B"/>
                </a:solidFill>
                <a:ea typeface="MS Mincho" pitchFamily="49" charset="-128"/>
                <a:cs typeface="Arial" pitchFamily="34" charset="0"/>
              </a:rPr>
              <a:t>Bureau</a:t>
            </a:r>
            <a:r>
              <a:rPr lang="fr-FR" sz="1200" b="1" dirty="0" smtClean="0">
                <a:solidFill>
                  <a:srgbClr val="008080"/>
                </a:solidFill>
                <a:ea typeface="MS Mincho" pitchFamily="49" charset="-128"/>
                <a:cs typeface="Arial" pitchFamily="34" charset="0"/>
              </a:rPr>
              <a:t> E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r</a:t>
            </a:r>
            <a:r>
              <a:rPr lang="fr-FR" sz="1200" b="1" dirty="0" smtClean="0">
                <a:solidFill>
                  <a:srgbClr val="FFD319"/>
                </a:solidFill>
                <a:ea typeface="MS Mincho" pitchFamily="49" charset="-128"/>
                <a:cs typeface="Arial" pitchFamily="34" charset="0"/>
              </a:rPr>
              <a:t>a</a:t>
            </a:r>
            <a:r>
              <a:rPr lang="fr-FR" sz="1200" b="1" dirty="0" smtClean="0">
                <a:solidFill>
                  <a:srgbClr val="FF3300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009ED6"/>
                </a:solidFill>
                <a:ea typeface="MS Mincho" pitchFamily="49" charset="-128"/>
                <a:cs typeface="Arial" pitchFamily="34" charset="0"/>
              </a:rPr>
              <a:t>m</a:t>
            </a:r>
            <a:r>
              <a:rPr lang="fr-FR" sz="1200" b="1" dirty="0" smtClean="0">
                <a:solidFill>
                  <a:srgbClr val="5F497A"/>
                </a:solidFill>
                <a:ea typeface="MS Mincho" pitchFamily="49" charset="-128"/>
                <a:cs typeface="Arial" pitchFamily="34" charset="0"/>
              </a:rPr>
              <a:t>u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595959"/>
                </a:solidFill>
                <a:ea typeface="MS Mincho" pitchFamily="49" charset="-128"/>
                <a:cs typeface="Arial" pitchFamily="34" charset="0"/>
              </a:rPr>
              <a:t>+</a:t>
            </a:r>
            <a:endParaRPr lang="fr-F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tx1"/>
                </a:solidFill>
                <a:cs typeface="Arial" pitchFamily="34" charset="0"/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Maroc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18" name="Image 17" descr="Résultat de recherche d'images pour &quot;logo UE&quot;"/>
          <p:cNvPicPr/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3648255" y="6486085"/>
            <a:ext cx="226657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Image associé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6322" y="6486843"/>
            <a:ext cx="221525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07504" y="1052736"/>
            <a:ext cx="9036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/>
              <a:t>Un </a:t>
            </a:r>
            <a:r>
              <a:rPr lang="fr-FR" sz="5400" dirty="0"/>
              <a:t>certain nombre d’étapes, dont  l’observance pourrait s’avérer d’une grande importance pour </a:t>
            </a:r>
            <a:r>
              <a:rPr lang="fr-FR" sz="5400" dirty="0" smtClean="0"/>
              <a:t>maximiser la chance de </a:t>
            </a:r>
            <a:r>
              <a:rPr lang="fr-FR" sz="5400" dirty="0"/>
              <a:t>sélection de projet soumis.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76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71600" y="1268760"/>
            <a:ext cx="11061737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0" y="-27384"/>
            <a:ext cx="9144000" cy="720080"/>
          </a:xfrm>
          <a:prstGeom prst="rect">
            <a:avLst/>
          </a:prstGeom>
          <a:solidFill>
            <a:srgbClr val="0075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Etape 1 : Disposer d’un PIC pour remplir le e-</a:t>
            </a:r>
            <a:r>
              <a:rPr lang="fr-FR" b="1" dirty="0" err="1"/>
              <a:t>form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-36512" y="68340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0C0"/>
                </a:solidFill>
                <a:latin typeface="Gill Sans MT" pitchFamily="34" charset="0"/>
              </a:rPr>
              <a:t>NEO -Maroc</a:t>
            </a:r>
            <a:endParaRPr lang="fr-FR" sz="1600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47" y="-21585"/>
            <a:ext cx="1481104" cy="7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816295" y="6425952"/>
            <a:ext cx="2016224" cy="53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3F4E5B"/>
                </a:solidFill>
                <a:ea typeface="MS Mincho" pitchFamily="49" charset="-128"/>
                <a:cs typeface="Arial" pitchFamily="34" charset="0"/>
              </a:rPr>
              <a:t>Bureau</a:t>
            </a:r>
            <a:r>
              <a:rPr lang="fr-FR" sz="1200" b="1" dirty="0" smtClean="0">
                <a:solidFill>
                  <a:srgbClr val="008080"/>
                </a:solidFill>
                <a:ea typeface="MS Mincho" pitchFamily="49" charset="-128"/>
                <a:cs typeface="Arial" pitchFamily="34" charset="0"/>
              </a:rPr>
              <a:t> E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r</a:t>
            </a:r>
            <a:r>
              <a:rPr lang="fr-FR" sz="1200" b="1" dirty="0" smtClean="0">
                <a:solidFill>
                  <a:srgbClr val="FFD319"/>
                </a:solidFill>
                <a:ea typeface="MS Mincho" pitchFamily="49" charset="-128"/>
                <a:cs typeface="Arial" pitchFamily="34" charset="0"/>
              </a:rPr>
              <a:t>a</a:t>
            </a:r>
            <a:r>
              <a:rPr lang="fr-FR" sz="1200" b="1" dirty="0" smtClean="0">
                <a:solidFill>
                  <a:srgbClr val="FF3300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009ED6"/>
                </a:solidFill>
                <a:ea typeface="MS Mincho" pitchFamily="49" charset="-128"/>
                <a:cs typeface="Arial" pitchFamily="34" charset="0"/>
              </a:rPr>
              <a:t>m</a:t>
            </a:r>
            <a:r>
              <a:rPr lang="fr-FR" sz="1200" b="1" dirty="0" smtClean="0">
                <a:solidFill>
                  <a:srgbClr val="5F497A"/>
                </a:solidFill>
                <a:ea typeface="MS Mincho" pitchFamily="49" charset="-128"/>
                <a:cs typeface="Arial" pitchFamily="34" charset="0"/>
              </a:rPr>
              <a:t>u</a:t>
            </a:r>
            <a:r>
              <a:rPr lang="fr-FR" sz="1200" b="1" dirty="0" smtClean="0">
                <a:solidFill>
                  <a:srgbClr val="339933"/>
                </a:solidFill>
                <a:ea typeface="MS Mincho" pitchFamily="49" charset="-128"/>
                <a:cs typeface="Arial" pitchFamily="34" charset="0"/>
              </a:rPr>
              <a:t>s</a:t>
            </a:r>
            <a:r>
              <a:rPr lang="fr-FR" sz="1200" b="1" dirty="0" smtClean="0">
                <a:solidFill>
                  <a:srgbClr val="595959"/>
                </a:solidFill>
                <a:ea typeface="MS Mincho" pitchFamily="49" charset="-128"/>
                <a:cs typeface="Arial" pitchFamily="34" charset="0"/>
              </a:rPr>
              <a:t>+</a:t>
            </a:r>
            <a:endParaRPr lang="fr-F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tx1"/>
                </a:solidFill>
                <a:cs typeface="Arial" pitchFamily="34" charset="0"/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Maroc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18" name="Image 17" descr="Résultat de recherche d'images pour &quot;logo UE&quot;"/>
          <p:cNvPicPr/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3648255" y="6486085"/>
            <a:ext cx="226657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Image associé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6322" y="6486843"/>
            <a:ext cx="221525" cy="17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889842"/>
            <a:ext cx="117373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Dans ce sens, le lancement de l’appel est concomitant  avec la publication d’un formulaire électronique (e-</a:t>
            </a:r>
            <a:r>
              <a:rPr lang="fr-FR" sz="3200" dirty="0" err="1"/>
              <a:t>form</a:t>
            </a:r>
            <a:r>
              <a:rPr lang="fr-FR" sz="3200" dirty="0"/>
              <a:t>).  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dirty="0"/>
              <a:t>Le remplissage du e-</a:t>
            </a:r>
            <a:r>
              <a:rPr lang="fr-FR" sz="3200" dirty="0" err="1"/>
              <a:t>form</a:t>
            </a:r>
            <a:r>
              <a:rPr lang="fr-FR" sz="3200" dirty="0"/>
              <a:t> n’est possible que si les parties prenantes disposent d’un PIC (Participant Identification Code). </a:t>
            </a:r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Pour </a:t>
            </a:r>
            <a:r>
              <a:rPr lang="fr-FR" sz="3200" dirty="0"/>
              <a:t>obtenir cet identifiant, il suffit d’entrer dans le site de la Commission Européenne dédié à cette tâche. </a:t>
            </a:r>
            <a:endParaRPr lang="fr-FR" sz="3200" dirty="0" smtClean="0"/>
          </a:p>
          <a:p>
            <a:r>
              <a:rPr lang="fr-FR" sz="3200" dirty="0" smtClean="0"/>
              <a:t>Un </a:t>
            </a:r>
            <a:r>
              <a:rPr lang="fr-FR" sz="3200" dirty="0"/>
              <a:t>certain nombre d’étapes sont proposées pour obtenir le PIC</a:t>
            </a:r>
            <a:r>
              <a:rPr lang="fr-FR" sz="3200" dirty="0" smtClean="0"/>
              <a:t>.</a:t>
            </a:r>
          </a:p>
          <a:p>
            <a:endParaRPr lang="fr-FR" sz="3200" dirty="0"/>
          </a:p>
          <a:p>
            <a:r>
              <a:rPr lang="fr-FR" sz="3200" dirty="0"/>
              <a:t>http://</a:t>
            </a:r>
            <a:r>
              <a:rPr lang="fr-FR" sz="3200" dirty="0" err="1"/>
              <a:t>ec.europa.eu</a:t>
            </a:r>
            <a:r>
              <a:rPr lang="fr-FR" sz="3200" dirty="0"/>
              <a:t>/</a:t>
            </a:r>
            <a:r>
              <a:rPr lang="fr-FR" sz="3200" dirty="0" err="1"/>
              <a:t>education</a:t>
            </a:r>
            <a:r>
              <a:rPr lang="fr-FR" sz="3200" dirty="0"/>
              <a:t>/participants/portal</a:t>
            </a:r>
            <a:r>
              <a:rPr lang="fr-FR" sz="3200" b="1" dirty="0"/>
              <a:t> </a:t>
            </a:r>
            <a:endParaRPr lang="fr-FR" sz="3200" dirty="0"/>
          </a:p>
          <a:p>
            <a:r>
              <a:rPr lang="fr-FR" dirty="0"/>
              <a:t> 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76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4148" y="404664"/>
            <a:ext cx="8229600" cy="1800200"/>
          </a:xfrm>
        </p:spPr>
        <p:txBody>
          <a:bodyPr>
            <a:normAutofit fontScale="90000"/>
          </a:bodyPr>
          <a:lstStyle/>
          <a:p>
            <a:pPr marL="571500" indent="-571500">
              <a:spcAft>
                <a:spcPts val="0"/>
              </a:spcAft>
              <a:buFont typeface="Arial"/>
              <a:buChar char="•"/>
            </a:pPr>
            <a:r>
              <a:rPr lang="fr-FR" dirty="0">
                <a:ea typeface="ＭＳ 明朝"/>
                <a:cs typeface="Arial"/>
              </a:rPr>
              <a:t> 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r>
              <a:rPr lang="fr-FR" b="1" dirty="0">
                <a:ea typeface="ＭＳ 明朝"/>
                <a:cs typeface="Arial"/>
              </a:rPr>
              <a:t>Etape 2 : </a:t>
            </a:r>
            <a:r>
              <a:rPr lang="fr-FR" b="1" dirty="0" smtClean="0">
                <a:ea typeface="ＭＳ 明朝"/>
                <a:cs typeface="Arial"/>
              </a:rPr>
              <a:t/>
            </a:r>
            <a:br>
              <a:rPr lang="fr-FR" b="1" dirty="0" smtClean="0">
                <a:ea typeface="ＭＳ 明朝"/>
                <a:cs typeface="Arial"/>
              </a:rPr>
            </a:br>
            <a:r>
              <a:rPr lang="fr-FR" b="1" dirty="0" smtClean="0">
                <a:ea typeface="ＭＳ 明朝"/>
                <a:cs typeface="Arial"/>
              </a:rPr>
              <a:t>Connaître </a:t>
            </a:r>
            <a:r>
              <a:rPr lang="fr-FR" b="1" dirty="0">
                <a:ea typeface="ＭＳ 明朝"/>
                <a:cs typeface="Arial"/>
              </a:rPr>
              <a:t>les priorités nationales pour être bien répondre à l’appel </a:t>
            </a: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r>
              <a:rPr lang="fr-FR" dirty="0" smtClean="0">
                <a:latin typeface="Cambria"/>
                <a:ea typeface="ＭＳ 明朝"/>
                <a:cs typeface="Times New Roman"/>
              </a:rPr>
              <a:t/>
            </a:r>
            <a:br>
              <a:rPr lang="fr-FR" dirty="0" smtClean="0"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fr-FR" dirty="0">
                <a:ea typeface="ＭＳ 明朝"/>
                <a:cs typeface="Arial"/>
              </a:rPr>
              <a:t>Le principe fondamental qui régit l’appel est sous-tendu par les priorités nationales du pays </a:t>
            </a:r>
            <a:r>
              <a:rPr lang="fr-FR" dirty="0" smtClean="0">
                <a:ea typeface="ＭＳ 明朝"/>
                <a:cs typeface="Arial"/>
              </a:rPr>
              <a:t>partenaire</a:t>
            </a:r>
          </a:p>
          <a:p>
            <a:r>
              <a:rPr lang="fr-FR" dirty="0" smtClean="0">
                <a:ea typeface="ＭＳ 明朝"/>
                <a:cs typeface="Arial"/>
              </a:rPr>
              <a:t>Par </a:t>
            </a:r>
            <a:r>
              <a:rPr lang="fr-FR" dirty="0">
                <a:ea typeface="ＭＳ 明朝"/>
                <a:cs typeface="Arial"/>
              </a:rPr>
              <a:t>contre les </a:t>
            </a:r>
            <a:r>
              <a:rPr lang="fr-FR" b="1" dirty="0">
                <a:ea typeface="ＭＳ 明朝"/>
                <a:cs typeface="Arial"/>
              </a:rPr>
              <a:t>projets multi-pays ou régionaux</a:t>
            </a:r>
            <a:r>
              <a:rPr lang="fr-FR" dirty="0">
                <a:ea typeface="ＭＳ 明朝"/>
                <a:cs typeface="Arial"/>
              </a:rPr>
              <a:t> sont choisis en fonction de la diversité des priorités nationales des pays impliqués dans l’appel.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9C1-AC0C-4F80-9F45-09871F6606C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0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290"/>
            <a:ext cx="25717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4714908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900" b="1" dirty="0" err="1" smtClean="0">
                <a:latin typeface="Calibri"/>
                <a:ea typeface="Calibri"/>
                <a:cs typeface="Arial"/>
              </a:rPr>
              <a:t>Kingdon</a:t>
            </a:r>
            <a:r>
              <a:rPr lang="fr-FR" sz="2900" b="1" dirty="0" smtClean="0">
                <a:latin typeface="Calibri"/>
                <a:ea typeface="Calibri"/>
                <a:cs typeface="Arial"/>
              </a:rPr>
              <a:t> of </a:t>
            </a:r>
            <a:r>
              <a:rPr lang="fr-FR" sz="2900" b="1" dirty="0" err="1" smtClean="0">
                <a:latin typeface="Calibri"/>
                <a:ea typeface="Calibri"/>
                <a:cs typeface="Arial"/>
              </a:rPr>
              <a:t>Morocco</a:t>
            </a:r>
            <a:r>
              <a:rPr lang="fr-FR" sz="2900" b="1" dirty="0" smtClean="0">
                <a:latin typeface="Calibri"/>
                <a:ea typeface="Calibri"/>
                <a:cs typeface="Arial"/>
              </a:rPr>
              <a:t> </a:t>
            </a:r>
            <a:endParaRPr lang="fr-FR" sz="4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900" dirty="0" err="1" smtClean="0">
                <a:latin typeface="Calibri"/>
                <a:ea typeface="Calibri"/>
                <a:cs typeface="Arial"/>
              </a:rPr>
              <a:t>Higher</a:t>
            </a:r>
            <a:r>
              <a:rPr lang="fr-FR" sz="2900" dirty="0" smtClean="0">
                <a:latin typeface="Calibri"/>
                <a:ea typeface="Calibri"/>
                <a:cs typeface="Arial"/>
              </a:rPr>
              <a:t> Education </a:t>
            </a:r>
            <a:r>
              <a:rPr lang="fr-FR" sz="2900" dirty="0" err="1" smtClean="0">
                <a:latin typeface="Calibri"/>
                <a:ea typeface="Calibri"/>
                <a:cs typeface="Arial"/>
              </a:rPr>
              <a:t>Ministry</a:t>
            </a:r>
            <a:r>
              <a:rPr lang="fr-FR" sz="2900" dirty="0" smtClean="0">
                <a:latin typeface="Calibri"/>
                <a:ea typeface="Calibri"/>
                <a:cs typeface="Arial"/>
              </a:rPr>
              <a:t> </a:t>
            </a:r>
            <a:endParaRPr lang="fr-FR" sz="4000" dirty="0" smtClean="0">
              <a:latin typeface="Calibri"/>
              <a:ea typeface="Calibri"/>
              <a:cs typeface="Arial"/>
            </a:endParaRPr>
          </a:p>
          <a:p>
            <a:endParaRPr lang="fr-FR" sz="6400" dirty="0" smtClean="0"/>
          </a:p>
          <a:p>
            <a:r>
              <a:rPr lang="fr-FR" sz="6400" dirty="0" smtClean="0"/>
              <a:t>Les priorités nationales du Maroc</a:t>
            </a:r>
            <a:endParaRPr lang="fr-FR" sz="6400" dirty="0" smtClean="0"/>
          </a:p>
          <a:p>
            <a:r>
              <a:rPr lang="fr-FR" sz="6400" dirty="0" smtClean="0"/>
              <a:t> </a:t>
            </a:r>
            <a:r>
              <a:rPr lang="fr-FR" sz="3900" dirty="0" smtClean="0"/>
              <a:t>(</a:t>
            </a:r>
            <a:r>
              <a:rPr lang="fr-FR" sz="3900" dirty="0" err="1" smtClean="0"/>
              <a:t>Capacity</a:t>
            </a:r>
            <a:r>
              <a:rPr lang="fr-FR" sz="3900" dirty="0" smtClean="0"/>
              <a:t> building </a:t>
            </a:r>
            <a:r>
              <a:rPr lang="fr-FR" sz="3900" dirty="0" err="1" smtClean="0"/>
              <a:t>Higher</a:t>
            </a:r>
            <a:r>
              <a:rPr lang="fr-FR" sz="3900" dirty="0" smtClean="0"/>
              <a:t> Education)</a:t>
            </a:r>
            <a:endParaRPr lang="fr-FR" sz="6400" dirty="0" smtClean="0"/>
          </a:p>
          <a:p>
            <a:endParaRPr lang="fr-FR" dirty="0" smtClean="0"/>
          </a:p>
        </p:txBody>
      </p:sp>
      <p:pic>
        <p:nvPicPr>
          <p:cNvPr id="4" name="Image 3" descr="Picture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3143240" cy="108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66"/>
            <a:ext cx="257176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443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Autofit/>
          </a:bodyPr>
          <a:lstStyle/>
          <a:p>
            <a:r>
              <a:rPr lang="fr-FR" sz="4000" dirty="0" smtClean="0"/>
              <a:t>Le champ de ces priorités est large</a:t>
            </a:r>
            <a:endParaRPr lang="fr-FR" sz="4000" dirty="0" smtClean="0"/>
          </a:p>
          <a:p>
            <a:r>
              <a:rPr lang="fr-FR" sz="4000" dirty="0" smtClean="0"/>
              <a:t>La chose la plus importante est la pertinence du projet soumis. </a:t>
            </a:r>
            <a:endParaRPr lang="fr-FR" sz="4000" dirty="0" smtClean="0"/>
          </a:p>
          <a:p>
            <a:r>
              <a:rPr lang="fr-FR" sz="4000" dirty="0" smtClean="0"/>
              <a:t>Le caractère innovant du projet</a:t>
            </a:r>
            <a:endParaRPr lang="fr-FR" sz="4000" dirty="0" smtClean="0"/>
          </a:p>
          <a:p>
            <a:r>
              <a:rPr lang="fr-FR" sz="4000" dirty="0" smtClean="0"/>
              <a:t>La qualité des institutions impliquées.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8091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principales catégories des priorités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</a:t>
            </a:r>
            <a:r>
              <a:rPr lang="fr-FR" sz="3600" dirty="0" smtClean="0"/>
              <a:t>/ </a:t>
            </a:r>
            <a:r>
              <a:rPr lang="fr-FR" sz="3600" dirty="0" smtClean="0"/>
              <a:t>Modernisation du système de l’enseignement supérieur </a:t>
            </a:r>
          </a:p>
          <a:p>
            <a:endParaRPr lang="fr-FR" sz="3600" dirty="0" smtClean="0"/>
          </a:p>
          <a:p>
            <a:r>
              <a:rPr lang="fr-FR" sz="3600" dirty="0" smtClean="0"/>
              <a:t>Modernisation des curricula et de la gouvernance </a:t>
            </a:r>
            <a:endParaRPr lang="fr-FR" sz="3600" dirty="0" smtClean="0"/>
          </a:p>
          <a:p>
            <a:endParaRPr lang="fr-FR" sz="3600" dirty="0" smtClean="0"/>
          </a:p>
          <a:p>
            <a:r>
              <a:rPr lang="fr-FR" sz="3600" dirty="0" smtClean="0"/>
              <a:t>II/ Modernisation of curricula </a:t>
            </a:r>
            <a:endParaRPr lang="fr-FR" sz="3600" dirty="0" smtClean="0"/>
          </a:p>
          <a:p>
            <a:pPr marL="0" indent="0">
              <a:buNone/>
            </a:pPr>
            <a:endParaRPr lang="fr-FR" sz="3600" dirty="0" smtClean="0"/>
          </a:p>
          <a:p>
            <a:r>
              <a:rPr lang="fr-FR" sz="3600" dirty="0" smtClean="0"/>
              <a:t>III/ </a:t>
            </a:r>
            <a:r>
              <a:rPr lang="fr-FR" sz="3600" dirty="0" smtClean="0"/>
              <a:t>Le renforcement des relations entre l’enseignement supérieur et son environnement socio-économique.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58717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1337</Words>
  <Application>Microsoft Macintosh PowerPoint</Application>
  <PresentationFormat>Présentation à l'écran (4:3)</PresentationFormat>
  <Paragraphs>210</Paragraphs>
  <Slides>33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  Etape 2 :  Connaître les priorités nationales pour être bien répondre à l’appel   </vt:lpstr>
      <vt:lpstr>                                      </vt:lpstr>
      <vt:lpstr>Présentation PowerPoint</vt:lpstr>
      <vt:lpstr>Les principales catégories des priorités</vt:lpstr>
      <vt:lpstr>Les domaines de coopération prioritaires </vt:lpstr>
      <vt:lpstr>Présentation PowerPoint</vt:lpstr>
      <vt:lpstr>Présentation PowerPoint</vt:lpstr>
      <vt:lpstr>Présentation PowerPoint</vt:lpstr>
      <vt:lpstr> Etape 3 : Consulter le guide « Erasmus+ Programme Guide » pour être en concordance avec certaines normes.  </vt:lpstr>
      <vt:lpstr>Etape 4 : Elaborer une idée d’un projet </vt:lpstr>
      <vt:lpstr>Présentation PowerPoint</vt:lpstr>
      <vt:lpstr>Présentation PowerPoint</vt:lpstr>
      <vt:lpstr>Etape 5 : La quête de partenaires </vt:lpstr>
      <vt:lpstr>Présentation PowerPoint</vt:lpstr>
      <vt:lpstr>Etape 6 : L’élaboration de la proposition  </vt:lpstr>
      <vt:lpstr>La Commission Européenne (EACEA) a établi les critères d’attribution suivants, une fois toutes les pièces exigées sont fournies :   </vt:lpstr>
      <vt:lpstr>Présentation PowerPoint</vt:lpstr>
      <vt:lpstr>les critères d’attribution </vt:lpstr>
      <vt:lpstr>Les mots génériques recommandés </vt:lpstr>
      <vt:lpstr>Formalité ?</vt:lpstr>
      <vt:lpstr>Un exemple de formulation hypothétique d'un projet </vt:lpstr>
      <vt:lpstr>Etape 7 : Le raffinement collégial de la proposition </vt:lpstr>
      <vt:lpstr>Les postes clef de la proposition de projet sont  les suivants :  </vt:lpstr>
      <vt:lpstr>Qu’est ce qu’un projet ? </vt:lpstr>
      <vt:lpstr>Etape 8 : la désignation du coordonnateur du projet </vt:lpstr>
      <vt:lpstr>Etape 9 : La signature de la lettre de procuration </vt:lpstr>
      <vt:lpstr>Etape 10 : La soumission du projet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Air</cp:lastModifiedBy>
  <cp:revision>9</cp:revision>
  <dcterms:created xsi:type="dcterms:W3CDTF">2016-10-17T13:41:34Z</dcterms:created>
  <dcterms:modified xsi:type="dcterms:W3CDTF">2016-10-17T17:15:29Z</dcterms:modified>
</cp:coreProperties>
</file>